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42" r:id="rId5"/>
    <p:sldId id="351" r:id="rId6"/>
    <p:sldId id="352" r:id="rId7"/>
    <p:sldId id="354" r:id="rId8"/>
    <p:sldId id="348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49" r:id="rId25"/>
    <p:sldId id="353" r:id="rId26"/>
    <p:sldId id="344" r:id="rId27"/>
    <p:sldId id="345" r:id="rId28"/>
    <p:sldId id="350" r:id="rId2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4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Muestra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8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Muestra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12</c:v>
                </c:pt>
                <c:pt idx="3">
                  <c:v>21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Muestra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20</c:v>
                </c:pt>
                <c:pt idx="2">
                  <c:v>16</c:v>
                </c:pt>
                <c:pt idx="3">
                  <c:v>12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Muestra 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30</c:v>
                </c:pt>
                <c:pt idx="1">
                  <c:v>22</c:v>
                </c:pt>
                <c:pt idx="2">
                  <c:v>26</c:v>
                </c:pt>
                <c:pt idx="3">
                  <c:v>21</c:v>
                </c:pt>
                <c:pt idx="4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30423669940986375"/>
          <c:y val="0.87906691221608346"/>
          <c:w val="0.42871974336541263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Muestra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Muestra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Muestra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Muestra 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dLbls>
            <c:dLbl>
              <c:idx val="0"/>
              <c:layout>
                <c:manualLayout>
                  <c:x val="0.11876567512394276"/>
                  <c:y val="-6.1085593467483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B3-FA4E-88E5-257D24EB3FC7}"/>
                </c:ext>
              </c:extLst>
            </c:dLbl>
            <c:dLbl>
              <c:idx val="1"/>
              <c:layout>
                <c:manualLayout>
                  <c:x val="0.150637941090697"/>
                  <c:y val="2.1476377952755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B3-FA4E-88E5-257D24EB3FC7}"/>
                </c:ext>
              </c:extLst>
            </c:dLbl>
            <c:dLbl>
              <c:idx val="2"/>
              <c:layout>
                <c:manualLayout>
                  <c:x val="-8.4948062613351596E-2"/>
                  <c:y val="-4.8857210829328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B3-FA4E-88E5-257D24EB3FC7}"/>
                </c:ext>
              </c:extLst>
            </c:dLbl>
            <c:dLbl>
              <c:idx val="3"/>
              <c:layout>
                <c:manualLayout>
                  <c:x val="-0.10453920220082531"/>
                  <c:y val="-4.295302013422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B3-FA4E-88E5-257D24EB3F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0.12835625409299278"/>
                  <c:y val="-4.315352697095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43-054F-A213-CF1221E8333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43-054F-A213-CF1221E8333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43-054F-A213-CF1221E8333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43-054F-A213-CF1221E83338}"/>
              </c:ext>
            </c:extLst>
          </c:dPt>
          <c:dLbls>
            <c:dLbl>
              <c:idx val="0"/>
              <c:layout>
                <c:manualLayout>
                  <c:x val="8.7962962962962965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3-054F-A213-CF1221E83338}"/>
                </c:ext>
              </c:extLst>
            </c:dLbl>
            <c:dLbl>
              <c:idx val="1"/>
              <c:layout>
                <c:manualLayout>
                  <c:x val="-6.0185185185185182E-2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3-054F-A213-CF1221E83338}"/>
                </c:ext>
              </c:extLst>
            </c:dLbl>
            <c:dLbl>
              <c:idx val="2"/>
              <c:layout>
                <c:manualLayout>
                  <c:x val="-8.709499854184893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3-054F-A213-CF1221E83338}"/>
                </c:ext>
              </c:extLst>
            </c:dLbl>
            <c:dLbl>
              <c:idx val="3"/>
              <c:layout>
                <c:manualLayout>
                  <c:x val="-0.11574074074074074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3-054F-A213-CF1221E83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3-054F-A213-CF1221E8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s-ES" sz="4800" noProof="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ADN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911EB0-58A8-4C60-8627-2A2D7F9D0FC6}" type="datetime1">
              <a:rPr lang="es-ES" smtClean="0"/>
              <a:t>13/01/2025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EC84C6-BC54-4DB8-87AD-5F1E747F4FFF}" type="datetime1">
              <a:rPr lang="es-ES" noProof="0" smtClean="0"/>
              <a:t>13/01/2025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405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4EB73-B022-6D23-8981-E62C7E01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10BBD3-D819-3AA8-AD30-CEB129AFE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31236B-D306-CBD8-DD72-B4F26B7D8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7C03A5-02FF-C03B-EF54-EC0F8FBDF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13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04A6-1B93-E092-D97B-20E5BA80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10D9B2-D0F6-0182-877F-AD525D78D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BA0D19-0FF0-D38A-B91B-F8997D0E7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1DEE78-A720-39FA-1507-08B00B8E9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59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FD47-C9C4-B3C4-8836-7AB3C33A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DA3226-C5C6-F1E1-4914-46AE8E084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43C647-FD2C-D902-0D84-8E3D6CFDD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DCBC2A-BFF8-7CF5-05B5-C809CD24D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590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8E06-7B67-2F34-F882-66A0516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2A1524-0BE7-8872-9AF3-961B6898E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A2EDFF-F0EC-5842-0F7F-F497B8BB8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C8C01E-2E04-76C1-4D6B-A01318A10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53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0DF5-D2A5-5054-B72C-9EA64FFD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627262-DBF8-A145-69E8-FA18A3424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DF442F-23EF-78E7-4A09-31B934836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47E6AD-8FC3-AF45-8981-3B3BC3C96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68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3DEAE-2822-0EEC-5B96-0286FE54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404E72-0B2C-613C-BC3B-154E5A1A3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4324A2-FD07-C654-E6FC-1A3C32151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30620C-38F1-9865-8395-E232502E2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262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A6350-9164-B080-1A48-FECD1B55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BC717D-E6DC-F773-A482-174BA95F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E94D6B-CCB1-A718-F521-BAD3A4557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B01F44-55FD-65E5-3210-3939BE564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614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53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108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55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828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476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91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8567-7F2F-0F5A-1D5C-E9B0E711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79B5F5-562A-5B6E-BCAB-B56496131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39B7D3F-18F9-800A-08A0-245EC1427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DDAA6-08BD-93B7-A1F9-66FCD6967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12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2E2F3-DD6C-BBE1-4149-AEB1D51D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2E6FBE-244B-79EB-8A74-505D6FDDB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0B09C0-C0E5-7E28-D4C7-306A8D48B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3CDAE-D0F6-B9DD-0685-82D210F33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61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91A3B-749E-EE2C-3AC5-F26CB112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E294C6-F718-D61E-E4BF-FC5F810A1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AF561B-8DB5-ED34-D749-0F374EC82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9CE072-4CB9-45DA-1CE5-8952DDBA9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13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8CCD-4AEA-3B8B-EFAA-E3B93D9B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19C2AA-BA6F-D9FD-A045-7F2530B68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F64540-B966-8F90-BC48-D3DBC686C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2C8F90-496A-CAA5-9246-E652A76E7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18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539FF-CDD5-211A-2AED-31A12D71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83280D-68F6-1BA6-66C6-FC7732865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A8540A0-B3CC-63AD-9D96-31A230ED7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7DC1CC-22F1-F047-F9B8-07B7CC35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55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editar el estilo del texto patrón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E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Haga clic aquí para insertar una imagen o un gráfico</a:t>
            </a:r>
            <a:endParaRPr lang="es-E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Proyecto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ESP-32 </a:t>
            </a:r>
            <a:r>
              <a:rPr lang="es-ES" dirty="0" err="1"/>
              <a:t>LoRa</a:t>
            </a:r>
            <a:r>
              <a:rPr lang="es-ES" dirty="0"/>
              <a:t> V2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Saúl Rodríguez Naranjo</a:t>
            </a:r>
          </a:p>
          <a:p>
            <a:pPr rtl="0"/>
            <a:r>
              <a:rPr lang="es-ES" dirty="0"/>
              <a:t>Juan Alberto Domínguez Vázquez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FC53-FF47-730E-0ECF-B0E207758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36435-4229-96B8-07C6-A51F1578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070F024-3C03-5344-21E4-D759125BB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426703"/>
            <a:ext cx="4741653" cy="2616883"/>
          </a:xfrm>
        </p:spPr>
        <p:txBody>
          <a:bodyPr/>
          <a:lstStyle/>
          <a:p>
            <a:pPr algn="just"/>
            <a:r>
              <a:rPr lang="es-ES" dirty="0"/>
              <a:t>Por último, mediante la función </a:t>
            </a:r>
            <a:r>
              <a:rPr lang="es-ES" dirty="0" err="1"/>
              <a:t>readGPS</a:t>
            </a:r>
            <a:r>
              <a:rPr lang="es-ES" dirty="0"/>
              <a:t>(), activamos el sensor GPS y leemos los datos del mismo. Esos datos aportados por el sensor están en formato GMM, por lo que deberán ser transformados a formato decimal (DD) mediante la función </a:t>
            </a:r>
            <a:r>
              <a:rPr lang="es-ES" dirty="0" err="1"/>
              <a:t>convertDecimal</a:t>
            </a:r>
            <a:r>
              <a:rPr lang="es-ES" dirty="0"/>
              <a:t>(</a:t>
            </a:r>
            <a:r>
              <a:rPr lang="es-ES" dirty="0" err="1"/>
              <a:t>char</a:t>
            </a:r>
            <a:r>
              <a:rPr lang="es-ES" dirty="0"/>
              <a:t>* </a:t>
            </a:r>
            <a:r>
              <a:rPr lang="es-ES" dirty="0" err="1"/>
              <a:t>rawCoordinate</a:t>
            </a:r>
            <a:r>
              <a:rPr lang="es-ES" dirty="0"/>
              <a:t>, </a:t>
            </a:r>
            <a:r>
              <a:rPr lang="es-ES" dirty="0" err="1"/>
              <a:t>char</a:t>
            </a:r>
            <a:r>
              <a:rPr lang="es-ES" dirty="0"/>
              <a:t> </a:t>
            </a:r>
            <a:r>
              <a:rPr lang="es-ES" dirty="0" err="1"/>
              <a:t>direction</a:t>
            </a:r>
            <a:r>
              <a:rPr lang="es-ES" dirty="0"/>
              <a:t>)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4FD2C7-C0DC-E4D2-34BC-5972F7B9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5277A-5DE7-4955-7ECD-BF5CDE81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AA0A61D5-9E10-7F33-E5CF-29E307D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66" y="89647"/>
            <a:ext cx="3844229" cy="3337056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5F657212-1ACF-43F3-DE75-49BA2924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66" y="3550287"/>
            <a:ext cx="4790574" cy="28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813C-7D74-E0E0-5E88-C33982B3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47239-DBCF-D1CB-630F-1C8B5677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CE5096FC-3ABC-2586-82D6-DD6866786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sz="1400" dirty="0"/>
              <a:t>Lo primero que hacemos en esta función es convertir los valores obtenidos en el GPS a un tipo </a:t>
            </a:r>
            <a:r>
              <a:rPr lang="es-ES" sz="1400" dirty="0" err="1"/>
              <a:t>String</a:t>
            </a:r>
            <a:r>
              <a:rPr lang="es-ES" sz="1400" dirty="0"/>
              <a:t> para facilitar su manejo.</a:t>
            </a:r>
          </a:p>
          <a:p>
            <a:pPr algn="just"/>
            <a:r>
              <a:rPr lang="es-ES" sz="1400" dirty="0"/>
              <a:t>Después encontramos la posición del punto decimal en la cadena, ya que separa los minutos enteros de sus fracciones. A continuación, determinados cuántos dígitos corresponden a los grados.</a:t>
            </a:r>
          </a:p>
          <a:p>
            <a:pPr algn="just"/>
            <a:r>
              <a:rPr lang="es-ES" sz="1400" dirty="0"/>
              <a:t>Para finalizar, extraemos los grados y minutos de la cadena y las convertimos a números entero y decimal respectivamente, para aplicar la fórmula de paso a formato decimal, y dotarle del signo correspondiente según su dirección.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0FDCB4-F54B-313B-BE63-DC7E7794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2101F7C-043C-FCF3-A9F2-7525E37B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F844CB3-8A68-325E-279F-EB056EBA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4356"/>
            <a:ext cx="5908431" cy="26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8389-5D86-A61D-0080-5D233FF6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D0395-724E-D81F-9CDD-7BBCF430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4E012CC-86D8-563F-C655-C69F585D0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sz="1400" dirty="0"/>
              <a:t>Pasamos a ver la función </a:t>
            </a:r>
            <a:r>
              <a:rPr lang="es-ES" sz="1400" dirty="0" err="1"/>
              <a:t>loop</a:t>
            </a:r>
            <a:r>
              <a:rPr lang="es-ES" sz="1400" dirty="0"/>
              <a:t>, donde la magia ocurre.</a:t>
            </a:r>
          </a:p>
          <a:p>
            <a:pPr algn="just"/>
            <a:r>
              <a:rPr lang="es-ES" sz="1400" dirty="0"/>
              <a:t>En primer lugar, procedemos a leer del sensor de partículas mediante la función </a:t>
            </a:r>
            <a:r>
              <a:rPr lang="es-ES" sz="1400" dirty="0" err="1"/>
              <a:t>readParticles</a:t>
            </a:r>
            <a:r>
              <a:rPr lang="es-ES" sz="1400" dirty="0"/>
              <a:t> que explicaremos a continuación.</a:t>
            </a:r>
          </a:p>
          <a:p>
            <a:pPr algn="just"/>
            <a:r>
              <a:rPr lang="es-ES" sz="1400" dirty="0"/>
              <a:t>Si los datos medidos son 0, no nos interesan así que nos quedaremos en un bucle mientras se de esa condición, esperando a medir datos correctos.</a:t>
            </a:r>
          </a:p>
          <a:p>
            <a:pPr algn="just"/>
            <a:r>
              <a:rPr lang="es-ES" sz="1400" dirty="0"/>
              <a:t>Después mostraremos las medidas por el OLED del ESP-32, mediante la función </a:t>
            </a:r>
            <a:r>
              <a:rPr lang="es-ES" sz="1400" dirty="0" err="1"/>
              <a:t>displayOLED</a:t>
            </a:r>
            <a:r>
              <a:rPr lang="es-ES" sz="1400" dirty="0"/>
              <a:t>().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2B55680-0F80-C9B6-FE19-D5528D3C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3C5A99E-1232-5881-E88A-59640986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5" name="Imagen 4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66E70F6A-5EE0-ACE4-F65F-C1C0D49C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98" y="2071528"/>
            <a:ext cx="5588145" cy="27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CA2E-0B9F-4103-635C-0CBBD3F2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F334-E842-0A94-15A5-5B5F05EC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91C2AB9C-88CE-BAA3-FD28-C20498033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dirty="0"/>
              <a:t>En la función </a:t>
            </a:r>
            <a:r>
              <a:rPr lang="es-ES" dirty="0" err="1"/>
              <a:t>readParticles</a:t>
            </a:r>
            <a:r>
              <a:rPr lang="es-ES" dirty="0"/>
              <a:t>(), comenzamos deteniendo el autoenvío del sensor de partículas, leemos los nuevos datos que vaya recogiendo, tanto del contaminante PM10, como PM2.5, verificamos que no sean negativos y los mostramos en el puerto serie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CC7FDB-B0D6-424E-54BB-0A836B73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A90CDD1-76EF-3E75-5C73-AA5BE1CA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E7AEF4AE-0B3E-5CD7-16EE-CE8D5EAE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450" y="1242690"/>
            <a:ext cx="655411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15A28-142C-B826-681D-EC68B165E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9B9B8-D270-7A09-1BDA-8047246D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A798853-2FAB-133E-F170-C911432F0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dirty="0"/>
              <a:t>En la función </a:t>
            </a:r>
            <a:r>
              <a:rPr lang="es-ES" dirty="0" err="1"/>
              <a:t>displayOLED</a:t>
            </a:r>
            <a:r>
              <a:rPr lang="es-ES" dirty="0"/>
              <a:t>() verificamos que el objeto OLED este inicializado y mostramos los datos de pm10 y pm25 por la pantalla del ESP-32, así como la latitud y la longitud medida por el GPS.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E340ED-51EE-2995-3EFE-84055C50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6F95F56B-77B0-1729-1563-36F11B14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2F600D-16A0-A961-068C-C47C16748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88" y="1543050"/>
            <a:ext cx="6171612" cy="42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1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2A47-0769-36FA-5213-0EB3DB86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D9C59-54D5-8DAE-35ED-A7944159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50CA6B7-12E0-E76F-DB22-F2FEAFB91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dirty="0"/>
              <a:t>Continuamos con la función </a:t>
            </a:r>
            <a:r>
              <a:rPr lang="es-ES" dirty="0" err="1"/>
              <a:t>loop</a:t>
            </a:r>
            <a:r>
              <a:rPr lang="es-ES" dirty="0"/>
              <a:t>():</a:t>
            </a:r>
          </a:p>
          <a:p>
            <a:pPr algn="just"/>
            <a:r>
              <a:rPr lang="es-ES" dirty="0"/>
              <a:t>Aquí vamos a realizar la primera petición http al proyecto Java para, en este caso, enviar una cadena de status al servidor para hacerle saber si la conexión con el ESP-32 se ha interrumpido. Esto se realiza cada segundo.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DCB54C-A198-77AC-1E67-FDBF9286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2A610C2-067F-FFD6-4B53-C284AEC9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1A8D6B8-38DA-1212-7EBE-EBB6761AB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66" y="956917"/>
            <a:ext cx="597300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37DC-0A44-C6FA-A832-31BD553A8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0EA36-BEDC-0491-4465-F5886C8C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7EC3B71B-B649-7036-2F68-F585860B74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endParaRPr lang="es-ES" dirty="0"/>
          </a:p>
          <a:p>
            <a:pPr algn="just"/>
            <a:r>
              <a:rPr lang="es-ES" dirty="0"/>
              <a:t>Aquí realizamos la segunda petición http a la </a:t>
            </a:r>
            <a:r>
              <a:rPr lang="es-ES" dirty="0" err="1"/>
              <a:t>url</a:t>
            </a:r>
            <a:r>
              <a:rPr lang="es-ES" dirty="0"/>
              <a:t> definida comienzo del programa para recoger los datos medidos por los sensores en formato JSON.</a:t>
            </a:r>
          </a:p>
          <a:p>
            <a:pPr algn="just"/>
            <a:r>
              <a:rPr lang="es-ES" dirty="0"/>
              <a:t>Enviamos tanto, la latitud como la longitud medida por el GPS, como los valores de los contaminantes, así como la fecha y hora actual de la medida. Dicha fecha es obtenida mediante la función </a:t>
            </a:r>
            <a:r>
              <a:rPr lang="es-ES" dirty="0" err="1"/>
              <a:t>getCurrentTimestamp</a:t>
            </a:r>
            <a:r>
              <a:rPr lang="es-ES" dirty="0"/>
              <a:t>().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032A3B6-109F-53F7-D9C8-8946E0E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56DF032-C744-03DB-9735-1A67F347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6D980DB-2B5A-3320-86E3-C258C4CC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73" y="-180975"/>
            <a:ext cx="4833054" cy="4099398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09E43FF3-CC79-262A-7C3F-EB36401A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72" y="4054352"/>
            <a:ext cx="4833055" cy="30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5551-3851-0F7C-63E4-CB972F4C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ADD76-5707-9896-23DB-F65970FC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59567B7-0451-F5C7-00D0-8310DE090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19451"/>
            <a:ext cx="4741653" cy="2824136"/>
          </a:xfrm>
        </p:spPr>
        <p:txBody>
          <a:bodyPr/>
          <a:lstStyle/>
          <a:p>
            <a:pPr algn="just"/>
            <a:r>
              <a:rPr lang="es-ES" dirty="0"/>
              <a:t>Dicha función devuelve una cadena con la fecha y hora formateada en el formato YYYY-DD-MM T </a:t>
            </a:r>
            <a:r>
              <a:rPr lang="es-ES" dirty="0" err="1"/>
              <a:t>HH:mm:ss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Para ello usamos la petición http al servidor NTP que nos devuelve la hora actual según los parámetros de configuración explicados anteriormente.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63C8BE-931D-E2ED-8000-C309293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4CC3747-D34C-AE5C-56DB-A50374FE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4" name="Imagen 3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3CAAE13-5931-C664-4A3A-13BF7E4B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07" y="1660730"/>
            <a:ext cx="5859327" cy="28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5A9238-6F0C-4ED6-F963-22C4F749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921DF01-1962-B7C2-99A7-3096F32DE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Inteligencia Ambiental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3C5F6-6E4E-5149-7EC9-31EF3CFA5D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1817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64E42-B3E2-BBB3-8E9C-16E1B448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1A7E78-F3BA-E267-A48B-56859ADDF9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3651"/>
            <a:ext cx="6888665" cy="3326118"/>
          </a:xfrm>
        </p:spPr>
        <p:txBody>
          <a:bodyPr/>
          <a:lstStyle/>
          <a:p>
            <a:pPr algn="just"/>
            <a:r>
              <a:rPr lang="es-ES" dirty="0"/>
              <a:t>Como valoraciones finales del proyecto, podemos decir que hemos aprendido a inicializar, configurar y usar distintos sensores incrustados en una placa mediante un microcontrolador como es el ESP-32 que ha servido de centro neurálgico de todo el proyecto.</a:t>
            </a:r>
          </a:p>
          <a:p>
            <a:pPr algn="just"/>
            <a:r>
              <a:rPr lang="es-ES" dirty="0"/>
              <a:t>Por otro lado, y para darle más valor al proyecto, el hecho de haber usado un servidor en el </a:t>
            </a:r>
            <a:r>
              <a:rPr lang="es-ES" dirty="0" err="1"/>
              <a:t>cloud</a:t>
            </a:r>
            <a:r>
              <a:rPr lang="es-ES" dirty="0"/>
              <a:t>, nos ha ofrecido la posibilidad de aprender a desarrollar y desplegar un proyecto web en Java en dicho entorno, cosa que hasta ahora nuca habíamos hecho y en combinación con el programa en Arduino nos ha dado una valiosa experiencia para nuestra carrera.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B4BF4-3FB9-9FFA-EBAF-8B12D19C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34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62275"/>
            <a:ext cx="6888665" cy="2897493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Desarrollo código Arduino y medición de sensores</a:t>
            </a:r>
          </a:p>
          <a:p>
            <a:pPr rtl="0"/>
            <a:r>
              <a:rPr lang="es-ES" dirty="0" err="1"/>
              <a:t>Backend</a:t>
            </a:r>
            <a:r>
              <a:rPr lang="es-ES" dirty="0"/>
              <a:t>, </a:t>
            </a:r>
            <a:r>
              <a:rPr lang="es-ES" dirty="0" err="1"/>
              <a:t>Frontend</a:t>
            </a:r>
            <a:r>
              <a:rPr lang="es-ES" dirty="0"/>
              <a:t> Java y despliegue en servidor </a:t>
            </a:r>
            <a:r>
              <a:rPr lang="es-ES" dirty="0" err="1"/>
              <a:t>cloud</a:t>
            </a:r>
            <a:endParaRPr lang="es-ES" dirty="0"/>
          </a:p>
          <a:p>
            <a:pPr rtl="0"/>
            <a:r>
              <a:rPr lang="es-ES" dirty="0"/>
              <a:t>Conclusiones</a:t>
            </a:r>
          </a:p>
          <a:p>
            <a:pPr rtl="0"/>
            <a:endParaRPr 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Inteligencia Ambiental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F5EC571-C38A-6B5A-BA4C-33285515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97BB281-9BE4-97EA-A2D2-46AEA78D8C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Muchas gracias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8F8343-10DD-253F-FA88-7CEFA6AC67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pPr rtl="0"/>
            <a:fld id="{FE024F78-56A6-7740-B68D-8D4D026EDF3F}" type="slidenum">
              <a:rPr lang="es-ES" noProof="0" smtClean="0"/>
              <a:pPr rtl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941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 descr="Gráfico de líneas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607167189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Efectos de la exposición a la radiación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8" descr="Gráfico de barras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1199399060"/>
              </p:ext>
            </p:extLst>
          </p:nvPr>
        </p:nvGraphicFramePr>
        <p:xfrm>
          <a:off x="849313" y="1684338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Efectos de la exposición química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Impacto en los componentes de la célula</a:t>
            </a:r>
          </a:p>
        </p:txBody>
      </p:sp>
      <p:graphicFrame>
        <p:nvGraphicFramePr>
          <p:cNvPr id="13" name="Marcador de contenido 12" descr="Gráfico circular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77785993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uadro de texto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ARN</a:t>
            </a:r>
          </a:p>
        </p:txBody>
      </p:sp>
      <p:graphicFrame>
        <p:nvGraphicFramePr>
          <p:cNvPr id="7" name="Marcador de contenido 6" descr="Gráfico circular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701110873"/>
              </p:ext>
            </p:extLst>
          </p:nvPr>
        </p:nvGraphicFramePr>
        <p:xfrm>
          <a:off x="3649663" y="1743075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Marcador de contenido 15" descr="Gráfico circular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998312993"/>
              </p:ext>
            </p:extLst>
          </p:nvPr>
        </p:nvGraphicFramePr>
        <p:xfrm>
          <a:off x="8553450" y="2235200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Cuadro de texto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es-ES"/>
              <a:t>La mutación celular causada por diferentes sustancias químicas afecta a cada parte de la célula de forma diferente. Aquí se presenta el porcentaje de cambio de cada tipo de célula, desglosado por producto químico.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Financiación para próximas investigaciones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983014451"/>
              </p:ext>
            </p:extLst>
          </p:nvPr>
        </p:nvGraphicFramePr>
        <p:xfrm>
          <a:off x="1493838" y="2057400"/>
          <a:ext cx="6430962" cy="3352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/>
                    <a:p>
                      <a:pPr algn="ctr" rtl="0"/>
                      <a:endParaRPr lang="es-ES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Gobierno</a:t>
                      </a:r>
                      <a:endParaRPr lang="es-E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Privada</a:t>
                      </a:r>
                      <a:endParaRPr lang="es-E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Mutaciones celulares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Terapia génica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50 000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Tratamiento farmacológico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4 000 000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TOTAL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555 000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4 440 000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Marcador de posición de imagen 5" descr="Líquido que cae del embudo a los recipientes de vidrio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Hallazgos científicos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24</a:t>
            </a:fld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 err="1"/>
              <a:t>Mirjam</a:t>
            </a:r>
            <a:r>
              <a:rPr lang="es-ES" dirty="0"/>
              <a:t> Nilsson​</a:t>
            </a:r>
          </a:p>
          <a:p>
            <a:pPr rtl="0"/>
            <a:r>
              <a:rPr lang="es-ES" dirty="0"/>
              <a:t>206-555-0146</a:t>
            </a:r>
          </a:p>
          <a:p>
            <a:pPr rtl="0"/>
            <a:r>
              <a:rPr lang="es-ES" dirty="0"/>
              <a:t>mirjam@contoso.com</a:t>
            </a:r>
          </a:p>
          <a:p>
            <a:pPr rtl="0"/>
            <a:r>
              <a:rPr lang="es-ES" dirty="0"/>
              <a:t>www.contoso.com</a:t>
            </a:r>
          </a:p>
          <a:p>
            <a:pPr rtl="0"/>
            <a:endParaRPr lang="es-ES" dirty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Hallazgos científicos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75028"/>
            <a:ext cx="8845828" cy="1721355"/>
          </a:xfrm>
        </p:spPr>
        <p:txBody>
          <a:bodyPr rtlCol="0"/>
          <a:lstStyle/>
          <a:p>
            <a:pPr algn="just" rtl="0"/>
            <a:r>
              <a:rPr lang="es-ES" sz="1400"/>
              <a:t>Para el proyecto se ha decidido diseñar y desarrollar una arquitectura cliente-servidor entre la placa con el ESP-32 incrustado y un servidor en el cloud. Si entramos en más detalle, por un lado, se ha creado un programa en Arduino encargado de inicializar, configurar y recoger los valores medidos por un sensor de partículas Honeywell y un sensor GPS.</a:t>
            </a:r>
          </a:p>
          <a:p>
            <a:pPr algn="just" rtl="0"/>
            <a:r>
              <a:rPr lang="es-ES" sz="1400"/>
              <a:t>Por otro lado, un proyecto en Java, desplegado en el servidor, será el encargado de recoger dichos datos de los sensores para mostrarlos en una página web en tiempo real.</a:t>
            </a:r>
          </a:p>
          <a:p>
            <a:pPr algn="just" rtl="0"/>
            <a:endParaRPr lang="es-ES"/>
          </a:p>
          <a:p>
            <a:pPr algn="just"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9530" y="3434613"/>
            <a:ext cx="2522391" cy="1721355"/>
          </a:xfrm>
        </p:spPr>
        <p:txBody>
          <a:bodyPr rtlCol="0"/>
          <a:lstStyle/>
          <a:p>
            <a:pPr rtl="0"/>
            <a:r>
              <a:rPr lang="es-ES"/>
              <a:t>ESP-32 </a:t>
            </a:r>
          </a:p>
          <a:p>
            <a:pPr rtl="0"/>
            <a:r>
              <a:rPr lang="es-ES"/>
              <a:t>+</a:t>
            </a:r>
          </a:p>
          <a:p>
            <a:pPr rtl="0"/>
            <a:r>
              <a:rPr lang="es-ES"/>
              <a:t>Sensores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38875" y="3434613"/>
            <a:ext cx="2587137" cy="1721355"/>
          </a:xfrm>
        </p:spPr>
        <p:txBody>
          <a:bodyPr rtlCol="0"/>
          <a:lstStyle/>
          <a:p>
            <a:pPr rtl="0"/>
            <a:r>
              <a:rPr lang="es-ES"/>
              <a:t>Servidor en el</a:t>
            </a:r>
          </a:p>
          <a:p>
            <a:pPr rtl="0"/>
            <a:r>
              <a:rPr lang="es-ES"/>
              <a:t>Cloud</a:t>
            </a:r>
            <a:endParaRPr lang="es-ES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429000"/>
            <a:ext cx="2587137" cy="1721355"/>
          </a:xfrm>
        </p:spPr>
        <p:txBody>
          <a:bodyPr rtlCol="0"/>
          <a:lstStyle/>
          <a:p>
            <a:pPr rtl="0"/>
            <a:r>
              <a:rPr lang="es-ES"/>
              <a:t>Proyecto Java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Inteligencia Ambiental</a:t>
            </a:r>
            <a:endParaRPr lang="es-E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C2772BD-26CE-5FE8-E5D2-2F470949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E1DFF2B-C956-87C5-83B5-38D84EBDD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Inteligencia Ambiental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4BBE92D-B7DD-401F-3E48-A48EDE3415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031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98C1CF6-F09A-AC10-CE53-840EBA3D4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anchor="ctr"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0" name="Imagen 29" descr="Texto&#10;&#10;Descripción generada automáticamente">
            <a:extLst>
              <a:ext uri="{FF2B5EF4-FFF2-40B4-BE49-F238E27FC236}">
                <a16:creationId xmlns:a16="http://schemas.microsoft.com/office/drawing/2014/main" id="{83D5724C-FBC6-5FCA-2A68-1E98EDAA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4474"/>
            <a:ext cx="5883002" cy="3964458"/>
          </a:xfrm>
          <a:prstGeom prst="rect">
            <a:avLst/>
          </a:prstGeom>
          <a:noFill/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37213FF-D45B-FFCD-6C3E-ED7922B41E1F}"/>
              </a:ext>
            </a:extLst>
          </p:cNvPr>
          <p:cNvSpPr txBox="1"/>
          <p:nvPr/>
        </p:nvSpPr>
        <p:spPr>
          <a:xfrm>
            <a:off x="167364" y="3164681"/>
            <a:ext cx="5445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Para comenzar, se definen las librerías necesarias para el correcto funcionamiento del programa.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También, se configuran los pines de control del multiplexor necesarios para su conexionado con el ESP-32 según el esquema aportado en clases, así como los pines que activan los sensores.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Por último, se configura la pantalla del ESP-32, se crea un objeto </a:t>
            </a:r>
            <a:r>
              <a:rPr lang="es-ES" sz="1600" dirty="0" err="1">
                <a:solidFill>
                  <a:schemeClr val="bg1"/>
                </a:solidFill>
              </a:rPr>
              <a:t>display</a:t>
            </a:r>
            <a:r>
              <a:rPr lang="es-ES" sz="1600" dirty="0">
                <a:solidFill>
                  <a:schemeClr val="bg1"/>
                </a:solidFill>
              </a:rPr>
              <a:t> para manejarla mediante I2C y crear un objeto </a:t>
            </a:r>
            <a:r>
              <a:rPr lang="es-ES" sz="1600" dirty="0" err="1">
                <a:solidFill>
                  <a:schemeClr val="bg1"/>
                </a:solidFill>
              </a:rPr>
              <a:t>ui</a:t>
            </a:r>
            <a:r>
              <a:rPr lang="es-ES" sz="1600" dirty="0">
                <a:solidFill>
                  <a:schemeClr val="bg1"/>
                </a:solidFill>
              </a:rPr>
              <a:t> para administrar la interfaz de usuario que se mostrará en la pantalla.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6549-AEB9-015E-FE5D-8307620F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8E2C8-086A-F7B2-2222-677FD94F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8D76AD3C-333D-6B62-EE7F-040D6F075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57551"/>
            <a:ext cx="4437223" cy="2817004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es-ES" dirty="0"/>
              <a:t>Al principio, definimos los parámetros para la conexión </a:t>
            </a:r>
            <a:r>
              <a:rPr lang="es-ES" dirty="0" err="1"/>
              <a:t>WiFi</a:t>
            </a:r>
            <a:r>
              <a:rPr lang="es-ES" dirty="0"/>
              <a:t>, así como la URL en la que esta escuchando el proyecto Java para enviar los datos y una señal de status </a:t>
            </a:r>
            <a:r>
              <a:rPr lang="es-ES" dirty="0" err="1"/>
              <a:t>alive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En las siguientes 3 líneas configuramos las variables para realizar una petición http a un servidor NTP y poder obtener la fecha y hora actual, usada para enviar los datos posteriormente. Después se define una instancia de </a:t>
            </a:r>
            <a:r>
              <a:rPr lang="es-ES" dirty="0" err="1"/>
              <a:t>WiFiClient</a:t>
            </a:r>
            <a:r>
              <a:rPr lang="es-ES" dirty="0"/>
              <a:t> para su uso y conexión con la red </a:t>
            </a:r>
            <a:r>
              <a:rPr lang="es-ES" dirty="0" err="1"/>
              <a:t>WiFi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Por último, se crea y construye un objeto de la librería HPMA115_Compact para poder utilizar el sensor de partículas Honeywell, se instancia un objeto de la librería </a:t>
            </a:r>
            <a:r>
              <a:rPr lang="es-ES" dirty="0" err="1"/>
              <a:t>TinyGPSMinus</a:t>
            </a:r>
            <a:r>
              <a:rPr lang="es-ES" dirty="0"/>
              <a:t> para el uso del sensor GPS y la UART compartida para el GPS y el sensor de partículas.</a:t>
            </a:r>
          </a:p>
          <a:p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A8F330-0E69-7FF9-AEEE-88FC22ED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325FAED-80A8-7D62-CD59-A094FDF1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16DEED0-1C44-6989-C349-C3B382C3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27" y="1756792"/>
            <a:ext cx="6090287" cy="30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91B7-2C4F-7A3A-A0C5-9D639263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B8512-7DF3-FFA7-BEC8-9292842C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534E2486-9AD0-6020-ED7D-B243BB8725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57551"/>
            <a:ext cx="4437223" cy="2817004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ES" dirty="0"/>
              <a:t>En esta parte se definen todas las variables necesarias para recoger los valores medidos por los sensores. Después comienza el </a:t>
            </a:r>
            <a:r>
              <a:rPr lang="es-ES" dirty="0" err="1"/>
              <a:t>setup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En él, comenzamos la comunicación con el puerto serie a 115200 baudios y la UART con los sensores a 9600, pasándoles además los pines RX = 2 y TX = 17. </a:t>
            </a:r>
          </a:p>
          <a:p>
            <a:pPr algn="just"/>
            <a:r>
              <a:rPr lang="es-ES" dirty="0"/>
              <a:t>Por otro lado, se configura el OLED inicializando el </a:t>
            </a:r>
            <a:r>
              <a:rPr lang="es-ES" dirty="0" err="1"/>
              <a:t>display</a:t>
            </a:r>
            <a:r>
              <a:rPr lang="es-ES" dirty="0"/>
              <a:t> y se configura los pines de activación de los sensores y del multiplexor como salidas.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3B847CB-11CF-9AEE-CA3F-91142D9B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2C5DD7D-0C6C-8384-2E0C-EEF01B17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D1FD28F-83E1-6364-4D74-67948472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38" y="665534"/>
            <a:ext cx="5589265" cy="55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CDAE-C0FB-A133-442C-5973F23C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208CF-5780-F6D7-5FEA-04A8361F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DFDB659-69EC-3FCA-F1E3-9CA009109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57551"/>
            <a:ext cx="4437223" cy="2817004"/>
          </a:xfrm>
        </p:spPr>
        <p:txBody>
          <a:bodyPr anchor="ctr">
            <a:normAutofit/>
          </a:bodyPr>
          <a:lstStyle/>
          <a:p>
            <a:pPr algn="just"/>
            <a:r>
              <a:rPr lang="es-ES" dirty="0"/>
              <a:t>Continuamos en el </a:t>
            </a:r>
            <a:r>
              <a:rPr lang="es-ES" dirty="0" err="1"/>
              <a:t>setup</a:t>
            </a:r>
            <a:r>
              <a:rPr lang="es-ES" dirty="0"/>
              <a:t> escribiendo el valor necesario en los pines de activación de los sensores para desactivarlos. Después inicializamos el sensor de partículas.</a:t>
            </a:r>
          </a:p>
          <a:p>
            <a:pPr algn="just"/>
            <a:r>
              <a:rPr lang="es-ES" dirty="0"/>
              <a:t>En las líneas de abajo se configuran los parámetros </a:t>
            </a:r>
            <a:r>
              <a:rPr lang="es-ES" dirty="0" err="1"/>
              <a:t>WiFi</a:t>
            </a:r>
            <a:r>
              <a:rPr lang="es-ES" dirty="0"/>
              <a:t> determinados para prevenir situaciones anómalas con la conexión.</a:t>
            </a:r>
          </a:p>
          <a:p>
            <a:pPr algn="just"/>
            <a:r>
              <a:rPr lang="es-ES" dirty="0"/>
              <a:t>Por último, intentamos conectar a la wifi y si se produce un fallo entramos en el bucle mostrando puntos en la consola.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FD1006-B4DB-7E49-24B2-D06EBF0B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A50EA62-4728-8718-26FD-8740D4C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5FC68516-725F-ABCE-BAD2-B17C2577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87" y="481280"/>
            <a:ext cx="5741167" cy="58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3B01-D3DA-5994-D2B9-4FEAF11C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C8D9B-86CF-CB5B-1788-61E751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89647"/>
            <a:ext cx="4934623" cy="2983151"/>
          </a:xfrm>
        </p:spPr>
        <p:txBody>
          <a:bodyPr rtlCol="0" anchor="ctr">
            <a:no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825E6D19-E7B9-2150-8D5A-D6DDB8BD2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083889"/>
            <a:ext cx="4741653" cy="2959698"/>
          </a:xfrm>
        </p:spPr>
        <p:txBody>
          <a:bodyPr/>
          <a:lstStyle/>
          <a:p>
            <a:pPr algn="just"/>
            <a:r>
              <a:rPr lang="es-ES" dirty="0"/>
              <a:t>Para finalizar la función de </a:t>
            </a:r>
            <a:r>
              <a:rPr lang="es-ES" dirty="0" err="1"/>
              <a:t>Setup</a:t>
            </a:r>
            <a:r>
              <a:rPr lang="es-ES" dirty="0"/>
              <a:t>, mostramos por consola si estamos conectados a la </a:t>
            </a:r>
            <a:r>
              <a:rPr lang="es-ES" dirty="0" err="1"/>
              <a:t>WiFi</a:t>
            </a:r>
            <a:r>
              <a:rPr lang="es-ES" dirty="0"/>
              <a:t> y la IP otorgada por 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Después configuramos y sincronizamos la fecha y hora con los parámetros anteriores. A continuación, procedemos a, mediante la función </a:t>
            </a:r>
            <a:r>
              <a:rPr lang="es-ES" dirty="0" err="1"/>
              <a:t>selectGPS</a:t>
            </a:r>
            <a:r>
              <a:rPr lang="es-ES" dirty="0"/>
              <a:t>(), enviar a los pines de control del multiplexor la señal 00 y activar el pin </a:t>
            </a:r>
            <a:r>
              <a:rPr lang="es-ES" dirty="0" err="1"/>
              <a:t>On_GPS</a:t>
            </a:r>
            <a:r>
              <a:rPr lang="es-ES" dirty="0"/>
              <a:t>. Siempre y cuando los valores sean válidos para evitar enviar datos erróneos.</a:t>
            </a:r>
          </a:p>
          <a:p>
            <a:pPr algn="just"/>
            <a:r>
              <a:rPr lang="es-ES" dirty="0"/>
              <a:t>En las últimas dos líneas pasamos a seleccionar y activar el sensor de partículas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7AF68E-29E3-B425-9835-F4F48016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13C3141-61D6-DF03-7EF0-83C2D9E2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53D545A5-42D3-9BAA-6810-78DB22AA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94" y="266677"/>
            <a:ext cx="6761306" cy="2817211"/>
          </a:xfrm>
          <a:prstGeom prst="rect">
            <a:avLst/>
          </a:prstGeom>
        </p:spPr>
      </p:pic>
      <p:pic>
        <p:nvPicPr>
          <p:cNvPr id="30" name="Imagen 29" descr="Texto&#10;&#10;Descripción generada automáticamente">
            <a:extLst>
              <a:ext uri="{FF2B5EF4-FFF2-40B4-BE49-F238E27FC236}">
                <a16:creationId xmlns:a16="http://schemas.microsoft.com/office/drawing/2014/main" id="{88FCC7B1-7149-E8EE-859B-E81880ED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42" y="3426703"/>
            <a:ext cx="5401429" cy="1438476"/>
          </a:xfrm>
          <a:prstGeom prst="rect">
            <a:avLst/>
          </a:prstGeom>
        </p:spPr>
      </p:pic>
      <p:pic>
        <p:nvPicPr>
          <p:cNvPr id="34" name="Imagen 33" descr="Texto&#10;&#10;Descripción generada automáticamente">
            <a:extLst>
              <a:ext uri="{FF2B5EF4-FFF2-40B4-BE49-F238E27FC236}">
                <a16:creationId xmlns:a16="http://schemas.microsoft.com/office/drawing/2014/main" id="{20ED8348-8674-6869-37CF-15FCD03F7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742" y="5049620"/>
            <a:ext cx="5372853" cy="16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67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5_TF11936837_Win32" id="{ECDDF23F-CEED-4FB4-AC93-DDEEB8187E9E}" vid="{8E9F05A9-AFD7-4B7D-9429-8F62333940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581</TotalTime>
  <Words>1487</Words>
  <Application>Microsoft Office PowerPoint</Application>
  <PresentationFormat>Panorámica</PresentationFormat>
  <Paragraphs>178</Paragraphs>
  <Slides>25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Tema de Office</vt:lpstr>
      <vt:lpstr>Proyecto</vt:lpstr>
      <vt:lpstr>Índice</vt:lpstr>
      <vt:lpstr>Introducción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Desarrollo código Arduino y medición de sensores</vt:lpstr>
      <vt:lpstr>CONCLUSIONES</vt:lpstr>
      <vt:lpstr>CONCLUSIONES</vt:lpstr>
      <vt:lpstr>FIN</vt:lpstr>
      <vt:lpstr>Efectos de la exposición a la radiación</vt:lpstr>
      <vt:lpstr>Efectos de la exposición química</vt:lpstr>
      <vt:lpstr>Impacto en los componentes de la célula</vt:lpstr>
      <vt:lpstr>Financiación para próximas investigaciones</vt:lpstr>
      <vt:lpstr>Gracias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Juanalberto Dominguez Vazquez</dc:creator>
  <cp:lastModifiedBy>Juanalberto Dominguez Vazquez</cp:lastModifiedBy>
  <cp:revision>21</cp:revision>
  <dcterms:created xsi:type="dcterms:W3CDTF">2025-01-12T16:37:40Z</dcterms:created>
  <dcterms:modified xsi:type="dcterms:W3CDTF">2025-01-13T12:33:28Z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